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312" r:id="rId3"/>
    <p:sldId id="311" r:id="rId4"/>
    <p:sldId id="281" r:id="rId5"/>
    <p:sldId id="313" r:id="rId6"/>
    <p:sldId id="292" r:id="rId7"/>
    <p:sldId id="264" r:id="rId8"/>
    <p:sldId id="261" r:id="rId9"/>
    <p:sldId id="273" r:id="rId10"/>
    <p:sldId id="302" r:id="rId11"/>
    <p:sldId id="303" r:id="rId12"/>
    <p:sldId id="304" r:id="rId13"/>
    <p:sldId id="305" r:id="rId14"/>
    <p:sldId id="310" r:id="rId15"/>
    <p:sldId id="307" r:id="rId16"/>
    <p:sldId id="287" r:id="rId17"/>
    <p:sldId id="288" r:id="rId18"/>
    <p:sldId id="293" r:id="rId19"/>
    <p:sldId id="289" r:id="rId20"/>
    <p:sldId id="294" r:id="rId21"/>
    <p:sldId id="295" r:id="rId22"/>
    <p:sldId id="301" r:id="rId23"/>
    <p:sldId id="278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BBB03-1718-42C9-A729-D536E97E3AD1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5D95A-FC12-4BF4-8D06-8967A163A60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75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DE31-2097-4357-8E90-2D11FC53007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8208-A2BC-44B7-AA05-F56CFDE61A04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92" y="0"/>
            <a:ext cx="916114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Emil Georgiev\Desktop\Documents\Ecopack\Logos\EcopackLogo_BG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3774" y="3327784"/>
            <a:ext cx="4394775" cy="10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rgbClr val="006600"/>
                </a:solidFill>
                <a:latin typeface="+mn-lt"/>
              </a:defRPr>
            </a:lvl1pPr>
            <a:lvl2pPr>
              <a:defRPr>
                <a:solidFill>
                  <a:srgbClr val="006600"/>
                </a:solidFill>
                <a:latin typeface="+mn-lt"/>
              </a:defRPr>
            </a:lvl2pPr>
            <a:lvl3pPr>
              <a:defRPr>
                <a:solidFill>
                  <a:srgbClr val="006600"/>
                </a:solidFill>
                <a:latin typeface="+mn-lt"/>
              </a:defRPr>
            </a:lvl3pPr>
            <a:lvl4pPr>
              <a:defRPr>
                <a:solidFill>
                  <a:srgbClr val="006600"/>
                </a:solidFill>
                <a:latin typeface="+mn-lt"/>
              </a:defRPr>
            </a:lvl4pPr>
            <a:lvl5pPr>
              <a:defRPr>
                <a:solidFill>
                  <a:srgbClr val="00660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5280" y="6492875"/>
            <a:ext cx="472480" cy="365125"/>
          </a:xfrm>
        </p:spPr>
        <p:txBody>
          <a:bodyPr/>
          <a:lstStyle/>
          <a:p>
            <a:fld id="{DAC68208-A2BC-44B7-AA05-F56CFDE61A04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8" name="Picture 2" descr="C:\Users\Emil Georgiev\Desktop\Documents\Ecopack\Logos\EcopackLogo_BG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6456911"/>
            <a:ext cx="2015983" cy="43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6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DE31-2097-4357-8E90-2D11FC530072}" type="datetimeFigureOut">
              <a:rPr lang="bg-BG" smtClean="0"/>
              <a:pPr/>
              <a:t>25.11.2015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68208-A2BC-44B7-AA05-F56CFDE61A04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92" y="0"/>
            <a:ext cx="916114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44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bg/url?sa=i&amp;rct=j&amp;q=&amp;esrc=s&amp;frm=1&amp;source=images&amp;cd=&amp;cad=rja&amp;docid=j_t6xlF7LhiLXM&amp;tbnid=rWCw61wKivnKeM:&amp;ved=0CAUQjRw&amp;url=http://www.ppltraining.co.uk/green-deal-questions-answers.html&amp;ei=pit6UrO1K8GXtQaUrID4Ag&amp;bvm=bv.55980276,d.Yms&amp;psig=AFQjCNHlb4F3jBpkvzxzjQqjvbPw5SMyPA&amp;ust=138382467382488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ootprintnetwork.org/" TargetMode="External"/><Relationship Id="rId2" Type="http://schemas.openxmlformats.org/officeDocument/2006/relationships/hyperlink" Target="http://calculator.eugreenoffice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otprint.wwf.org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644" y="216907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МИСИЯ ОКОЛНА СРЕДА</a:t>
            </a:r>
            <a:endParaRPr lang="bg-BG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6" y="692696"/>
            <a:ext cx="4324954" cy="443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332656"/>
            <a:ext cx="4886752" cy="37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3419488"/>
            <a:ext cx="2348481" cy="158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5076" y="5880222"/>
            <a:ext cx="4226576" cy="141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367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5076" y="5880222"/>
            <a:ext cx="4226576" cy="141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4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2448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 bwMode="auto">
          <a:xfrm>
            <a:off x="4355976" y="2132856"/>
            <a:ext cx="4689231" cy="247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4005064"/>
            <a:ext cx="1343734" cy="153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5076" y="5880222"/>
            <a:ext cx="4226576" cy="141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3715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5076" y="5880222"/>
            <a:ext cx="4226576" cy="141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4324954" cy="451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980728"/>
            <a:ext cx="3023578" cy="157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0326" y="2412547"/>
            <a:ext cx="4214122" cy="188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5865625"/>
            <a:ext cx="4226576" cy="141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5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477904" cy="281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5865625"/>
            <a:ext cx="4226576" cy="141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2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ВОДАТА – този безценен ресурс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sz="2800" dirty="0"/>
              <a:t>Водата е в основата на </a:t>
            </a:r>
            <a:r>
              <a:rPr lang="ru-RU" sz="2800" dirty="0" smtClean="0"/>
              <a:t>живота.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800" dirty="0" smtClean="0"/>
              <a:t>Въпреки, че 71 % от Земята е покрита с вода по-малко </a:t>
            </a:r>
            <a:r>
              <a:rPr lang="ru-RU" sz="2800" dirty="0"/>
              <a:t>от 1% </a:t>
            </a:r>
            <a:r>
              <a:rPr lang="ru-RU" sz="2800" dirty="0" smtClean="0"/>
              <a:t>може </a:t>
            </a:r>
            <a:r>
              <a:rPr lang="ru-RU" sz="2800" dirty="0"/>
              <a:t>да се ползва за пиене. </a:t>
            </a:r>
            <a:endParaRPr lang="ru-RU" sz="2800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800" dirty="0" smtClean="0"/>
              <a:t>По </a:t>
            </a:r>
            <a:r>
              <a:rPr lang="ru-RU" sz="2800" dirty="0"/>
              <a:t>данни на ООН  над 1 млрд. души на планетата нямат достъп </a:t>
            </a:r>
            <a:r>
              <a:rPr lang="ru-RU" sz="2800" dirty="0" smtClean="0"/>
              <a:t>до</a:t>
            </a:r>
            <a:endParaRPr lang="en-US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чиста </a:t>
            </a:r>
            <a:r>
              <a:rPr lang="ru-RU" sz="2800" dirty="0"/>
              <a:t>питейна вода.</a:t>
            </a:r>
            <a:r>
              <a:rPr lang="ru-RU" sz="2800" b="1" i="1" dirty="0"/>
              <a:t> </a:t>
            </a:r>
            <a:endParaRPr lang="ru-RU" sz="2800" b="1" i="1" dirty="0" smtClean="0"/>
          </a:p>
          <a:p>
            <a:pPr marL="0" indent="0" algn="ctr">
              <a:spcBef>
                <a:spcPts val="1200"/>
              </a:spcBef>
              <a:buNone/>
            </a:pPr>
            <a:endParaRPr lang="ru-RU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Всеки </a:t>
            </a:r>
            <a:r>
              <a:rPr lang="ru-RU" b="1" dirty="0">
                <a:solidFill>
                  <a:srgbClr val="FF0000"/>
                </a:solidFill>
              </a:rPr>
              <a:t>един от нас може да допринесе за съхраняването </a:t>
            </a:r>
            <a:r>
              <a:rPr lang="ru-RU" b="1" dirty="0" smtClean="0">
                <a:solidFill>
                  <a:srgbClr val="FF0000"/>
                </a:solidFill>
              </a:rPr>
              <a:t>й! </a:t>
            </a:r>
            <a:endParaRPr lang="bg-B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СЪВЕТИ ЗА ПЕСТЕНЕ НА ВОДА: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6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7200" dirty="0" smtClean="0"/>
              <a:t>Спирайте </a:t>
            </a:r>
            <a:r>
              <a:rPr lang="ru-RU" sz="7200" dirty="0"/>
              <a:t>водата, когато си миете зъбите или </a:t>
            </a:r>
            <a:r>
              <a:rPr lang="ru-RU" sz="7200" dirty="0" smtClean="0"/>
              <a:t>миете чинии – само за 1 минута се изливат 8-9 литра.</a:t>
            </a:r>
            <a:endParaRPr lang="ru-RU" sz="7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7200" dirty="0" smtClean="0"/>
              <a:t>Намалете времето, </a:t>
            </a:r>
            <a:r>
              <a:rPr lang="ru-RU" sz="7200" dirty="0"/>
              <a:t>което прекарвате под </a:t>
            </a:r>
            <a:r>
              <a:rPr lang="ru-RU" sz="7200" dirty="0" smtClean="0"/>
              <a:t>душа и интензитета му – 1,2 деления надолу и пестите 150 литра на месец. </a:t>
            </a:r>
            <a:endParaRPr lang="ru-RU" sz="7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7200" dirty="0"/>
              <a:t>Ползвайте икономични програми на пералнята, когато е възможно</a:t>
            </a:r>
            <a:r>
              <a:rPr lang="ru-RU" sz="7200" dirty="0" smtClean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7200" dirty="0"/>
              <a:t>Използвайте пералнята и съдомиялната машина напълно </a:t>
            </a:r>
            <a:r>
              <a:rPr lang="ru-RU" sz="7200" dirty="0" smtClean="0"/>
              <a:t>заредени.</a:t>
            </a:r>
            <a:endParaRPr lang="ru-RU" sz="7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7200" dirty="0" smtClean="0"/>
              <a:t>Внимавайте за течове – през един капещ кран за 24 ч. изтичат 15-20 литра вода.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7200" dirty="0"/>
              <a:t>Не хвърляйте в тоалетната чиния фасове, хартийки и др. отпадъци. Така ще спестите най-малко </a:t>
            </a:r>
            <a:r>
              <a:rPr lang="ru-RU" sz="7200" dirty="0" smtClean="0"/>
              <a:t>20</a:t>
            </a:r>
            <a:r>
              <a:rPr lang="en-US" sz="7200" dirty="0" smtClean="0"/>
              <a:t>-</a:t>
            </a:r>
            <a:r>
              <a:rPr lang="ru-RU" sz="7200" dirty="0" smtClean="0"/>
              <a:t>30</a:t>
            </a:r>
            <a:r>
              <a:rPr lang="en-US" sz="7200" dirty="0" smtClean="0"/>
              <a:t> </a:t>
            </a:r>
            <a:r>
              <a:rPr lang="ru-RU" sz="7200" dirty="0" smtClean="0"/>
              <a:t>литра </a:t>
            </a:r>
            <a:r>
              <a:rPr lang="bg-BG" sz="7200" dirty="0" smtClean="0"/>
              <a:t>вода, необходими </a:t>
            </a:r>
            <a:r>
              <a:rPr lang="ru-RU" sz="7200" dirty="0" smtClean="0"/>
              <a:t>за </a:t>
            </a:r>
            <a:r>
              <a:rPr lang="ru-RU" sz="7200" dirty="0"/>
              <a:t>нейното почистване</a:t>
            </a:r>
            <a:r>
              <a:rPr lang="ru-RU" sz="7200" dirty="0" smtClean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7200" dirty="0" smtClean="0"/>
              <a:t>Ползвайте </a:t>
            </a:r>
            <a:r>
              <a:rPr lang="ru-RU" sz="7200" dirty="0"/>
              <a:t>отпадна вода от една дейност за друга. Например с водата, в която </a:t>
            </a:r>
            <a:r>
              <a:rPr lang="ru-RU" sz="7200" dirty="0" smtClean="0"/>
              <a:t>сте </a:t>
            </a:r>
            <a:r>
              <a:rPr lang="ru-RU" sz="7200" dirty="0"/>
              <a:t>измили </a:t>
            </a:r>
            <a:r>
              <a:rPr lang="ru-RU" sz="7200" dirty="0" smtClean="0"/>
              <a:t>плодовете, може </a:t>
            </a:r>
            <a:r>
              <a:rPr lang="ru-RU" sz="7200" dirty="0"/>
              <a:t>да </a:t>
            </a:r>
            <a:r>
              <a:rPr lang="ru-RU" sz="7200" dirty="0" smtClean="0"/>
              <a:t>полеете </a:t>
            </a:r>
            <a:r>
              <a:rPr lang="ru-RU" sz="7200" dirty="0"/>
              <a:t>цветята.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7200" dirty="0" smtClean="0"/>
              <a:t>Когато си купувате нови уреди </a:t>
            </a:r>
            <a:r>
              <a:rPr lang="ru-RU" sz="7200" dirty="0"/>
              <a:t>избирайте продукти с еко-етикет, за които е доказано, че имат по-малко влияние върху околната </a:t>
            </a:r>
            <a:r>
              <a:rPr lang="ru-RU" sz="7200" dirty="0" smtClean="0"/>
              <a:t>среда.</a:t>
            </a:r>
          </a:p>
        </p:txBody>
      </p:sp>
    </p:spTree>
    <p:extLst>
      <p:ext uri="{BB962C8B-B14F-4D97-AF65-F5344CB8AC3E}">
        <p14:creationId xmlns:p14="http://schemas.microsoft.com/office/powerpoint/2010/main" val="13239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ЕНЕРГИЯТА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43053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dirty="0"/>
              <a:t>Енергията задвижва целия свят. </a:t>
            </a:r>
            <a:endParaRPr lang="ru-RU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ru-RU" dirty="0" smtClean="0"/>
              <a:t>Ние </a:t>
            </a:r>
            <a:r>
              <a:rPr lang="ru-RU" dirty="0"/>
              <a:t>изразходваме неколкократно повече нефт отколкото </a:t>
            </a:r>
            <a:r>
              <a:rPr lang="ru-RU" dirty="0" smtClean="0"/>
              <a:t>количествата</a:t>
            </a:r>
            <a:r>
              <a:rPr lang="ru-RU" dirty="0"/>
              <a:t>, </a:t>
            </a:r>
            <a:r>
              <a:rPr lang="ru-RU" dirty="0" smtClean="0"/>
              <a:t>разположени </a:t>
            </a:r>
            <a:r>
              <a:rPr lang="ru-RU" dirty="0"/>
              <a:t>в залежите, които се откриват</a:t>
            </a:r>
            <a:r>
              <a:rPr lang="ru-RU" dirty="0" smtClean="0"/>
              <a:t>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dirty="0" smtClean="0"/>
              <a:t>Усилията са насочени към възобновяемите енергийни източници.</a:t>
            </a:r>
            <a:endParaRPr lang="ru-RU" dirty="0"/>
          </a:p>
          <a:p>
            <a:pPr marL="0" indent="0">
              <a:spcBef>
                <a:spcPts val="1200"/>
              </a:spcBef>
              <a:buNone/>
            </a:pPr>
            <a:endParaRPr lang="ru-RU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ru-RU" sz="3800" b="1" dirty="0">
                <a:solidFill>
                  <a:srgbClr val="FF0000"/>
                </a:solidFill>
              </a:rPr>
              <a:t>Всеки</a:t>
            </a:r>
            <a:r>
              <a:rPr lang="ru-RU" sz="3500" b="1" dirty="0">
                <a:solidFill>
                  <a:srgbClr val="FF0000"/>
                </a:solidFill>
              </a:rPr>
              <a:t> един от нас може да допринесе за </a:t>
            </a:r>
            <a:r>
              <a:rPr lang="ru-RU" sz="3500" b="1" dirty="0" smtClean="0">
                <a:solidFill>
                  <a:srgbClr val="FF0000"/>
                </a:solidFill>
              </a:rPr>
              <a:t>спестяването и! </a:t>
            </a:r>
            <a:endParaRPr lang="bg-BG" sz="3500" b="1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978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9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СЪВЕТИ ЗА ПЕСТЕНЕ НА </a:t>
            </a:r>
            <a:r>
              <a:rPr lang="ru-RU" dirty="0" smtClean="0"/>
              <a:t>ЕНЕРГИЯ: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6036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3100" dirty="0"/>
              <a:t>Изключвайте от контактите зарядните “вампири</a:t>
            </a:r>
            <a:r>
              <a:rPr lang="ru-RU" sz="3100" dirty="0" smtClean="0"/>
              <a:t>”.</a:t>
            </a:r>
            <a:endParaRPr lang="ru-RU" sz="3100" dirty="0"/>
          </a:p>
          <a:p>
            <a:r>
              <a:rPr lang="ru-RU" sz="3100" dirty="0"/>
              <a:t>Превключете на режим “Sleep” и “Hibernate” когато не използвате компютъра си – 1/3 от хората в офисите не го </a:t>
            </a:r>
            <a:r>
              <a:rPr lang="ru-RU" sz="3100" dirty="0" smtClean="0"/>
              <a:t>правят.</a:t>
            </a:r>
            <a:endParaRPr lang="ru-RU" sz="3100" dirty="0"/>
          </a:p>
          <a:p>
            <a:r>
              <a:rPr lang="ru-RU" sz="3100" dirty="0"/>
              <a:t>Размразявайте месото като го оставятев хладилника от вечерта, вместо в микровълновата печка.</a:t>
            </a:r>
          </a:p>
          <a:p>
            <a:r>
              <a:rPr lang="ru-RU" sz="3100" dirty="0"/>
              <a:t>Използвайте програми на пералнята с по-ниски </a:t>
            </a:r>
            <a:r>
              <a:rPr lang="ru-RU" sz="3100" dirty="0" smtClean="0"/>
              <a:t>температури.</a:t>
            </a:r>
            <a:endParaRPr lang="ru-RU" sz="3100" dirty="0"/>
          </a:p>
          <a:p>
            <a:r>
              <a:rPr lang="ru-RU" sz="3100" dirty="0" smtClean="0"/>
              <a:t>Изберете </a:t>
            </a:r>
            <a:r>
              <a:rPr lang="ru-RU" sz="3100" dirty="0"/>
              <a:t>нормална или стандартна картина на </a:t>
            </a:r>
            <a:r>
              <a:rPr lang="ru-RU" sz="3100" dirty="0" smtClean="0"/>
              <a:t>телевизора.</a:t>
            </a:r>
            <a:endParaRPr lang="ru-RU" sz="3100" dirty="0"/>
          </a:p>
          <a:p>
            <a:r>
              <a:rPr lang="ru-RU" dirty="0" smtClean="0"/>
              <a:t>Използвайте енергоспестяващи </a:t>
            </a:r>
            <a:r>
              <a:rPr lang="ru-RU" dirty="0"/>
              <a:t>осветителни </a:t>
            </a:r>
            <a:r>
              <a:rPr lang="ru-RU" dirty="0" smtClean="0"/>
              <a:t>тела – 75% намаляват разхода на енергия за осветление и имат 10 пъти по-дълъг живот.</a:t>
            </a:r>
          </a:p>
          <a:p>
            <a:r>
              <a:rPr lang="ru-RU" dirty="0" smtClean="0"/>
              <a:t>Не се сърдете, че плащаме за зелена енергия.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5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НАШИЯТ ОТПЕЧАТЪК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2143125" cy="214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792" y="2132856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Въглероден отпечатък </a:t>
            </a:r>
          </a:p>
          <a:p>
            <a:r>
              <a:rPr lang="bg-BG" sz="400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=  тон СО</a:t>
            </a:r>
            <a:r>
              <a:rPr lang="bg-BG" sz="4000" baseline="-2500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bg-BG" sz="400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</a:t>
            </a:r>
            <a:endParaRPr lang="bg-BG" sz="400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337809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Екологичен отпечатък =  глобален ха</a:t>
            </a:r>
            <a:endParaRPr lang="bg-BG" sz="400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largerightfootco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44" y="3861048"/>
            <a:ext cx="2267744" cy="240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702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bg-BG" dirty="0" smtClean="0"/>
              <a:t>Използвайте торбички за многократна употреба.</a:t>
            </a:r>
          </a:p>
          <a:p>
            <a:pPr>
              <a:lnSpc>
                <a:spcPct val="170000"/>
              </a:lnSpc>
            </a:pPr>
            <a:r>
              <a:rPr lang="bg-BG" dirty="0" smtClean="0"/>
              <a:t>Купете си алуминиева бутилка за многократна употреба.</a:t>
            </a:r>
          </a:p>
          <a:p>
            <a:pPr>
              <a:lnSpc>
                <a:spcPct val="170000"/>
              </a:lnSpc>
            </a:pPr>
            <a:r>
              <a:rPr lang="bg-BG" dirty="0" smtClean="0"/>
              <a:t>На </a:t>
            </a:r>
            <a:r>
              <a:rPr lang="bg-BG" dirty="0"/>
              <a:t>работа </a:t>
            </a:r>
            <a:r>
              <a:rPr lang="bg-BG" dirty="0" smtClean="0"/>
              <a:t>пийте </a:t>
            </a:r>
            <a:r>
              <a:rPr lang="bg-BG" dirty="0"/>
              <a:t>кафе във своя </a:t>
            </a:r>
            <a:r>
              <a:rPr lang="bg-BG" dirty="0" smtClean="0"/>
              <a:t>порцеланова чаша.</a:t>
            </a:r>
          </a:p>
          <a:p>
            <a:pPr>
              <a:lnSpc>
                <a:spcPct val="170000"/>
              </a:lnSpc>
            </a:pPr>
            <a:r>
              <a:rPr lang="bg-BG" dirty="0" smtClean="0"/>
              <a:t>Не разпечатвайте излишни неща и използвай хартията от двете страни.</a:t>
            </a:r>
          </a:p>
          <a:p>
            <a:pPr>
              <a:lnSpc>
                <a:spcPct val="170000"/>
              </a:lnSpc>
            </a:pPr>
            <a:r>
              <a:rPr lang="bg-BG" dirty="0" smtClean="0"/>
              <a:t>Откажете всички хартиени фактури и плащайте всички сметки през интернет.</a:t>
            </a:r>
          </a:p>
          <a:p>
            <a:pPr>
              <a:lnSpc>
                <a:spcPct val="170000"/>
              </a:lnSpc>
            </a:pPr>
            <a:r>
              <a:rPr lang="bg-BG" dirty="0" smtClean="0"/>
              <a:t>Ако си купувате списания, оставяйте ги във фризьорския салон или в офиса и т.н. и т.н.</a:t>
            </a:r>
            <a:endParaRPr lang="bg-B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А ето и няколко съвсем лесно приложими съвета: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784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НАЙ-ВАЖНОТО: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dirty="0" smtClean="0"/>
              <a:t>Споделете това, което правите с близките и приятелите си!</a:t>
            </a:r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b="1" dirty="0" smtClean="0">
                <a:solidFill>
                  <a:srgbClr val="FF0000"/>
                </a:solidFill>
              </a:rPr>
              <a:t>Ако всеки, когото познавате направи дори едно от тези неща, ефектът ще е огромен!</a:t>
            </a:r>
          </a:p>
        </p:txBody>
      </p:sp>
    </p:spTree>
    <p:extLst>
      <p:ext uri="{BB962C8B-B14F-4D97-AF65-F5344CB8AC3E}">
        <p14:creationId xmlns:p14="http://schemas.microsoft.com/office/powerpoint/2010/main" val="11786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ppltraining.co.uk/images/pages/WhatisTheGreenDeal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402681"/>
            <a:ext cx="37211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bg-BG" altLang="bg-BG" sz="44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БЛАГОДАРЯ ЗА ВНИМАНИЕТО!</a:t>
            </a:r>
            <a:endParaRPr lang="ru-RU" altLang="bg-BG" sz="440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81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ДА ПРАВИМ?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Бъдещето на ЗЕМЯТА  изисква и 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ВАШИЯ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нов </a:t>
            </a:r>
            <a:r>
              <a:rPr lang="ru-RU" dirty="0"/>
              <a:t>поглед </a:t>
            </a:r>
            <a:r>
              <a:rPr lang="ru-RU" dirty="0" smtClean="0"/>
              <a:t>и вашето участие!</a:t>
            </a:r>
          </a:p>
          <a:p>
            <a:pPr marL="0" indent="0" algn="ctr">
              <a:buNone/>
            </a:pPr>
            <a:endParaRPr lang="ru-RU" dirty="0"/>
          </a:p>
          <a:p>
            <a:pPr marL="514350" indent="-514350">
              <a:buAutoNum type="arabicPeriod"/>
            </a:pPr>
            <a:r>
              <a:rPr lang="bg-BG" dirty="0" smtClean="0"/>
              <a:t>Изчислете своя личен екологичен отпечатък:</a:t>
            </a:r>
          </a:p>
          <a:p>
            <a:pPr marL="361950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://calculator.eugreenoffice.eu/</a:t>
            </a:r>
            <a:endParaRPr lang="bg-BG" dirty="0"/>
          </a:p>
          <a:p>
            <a:pPr marL="36195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footprintnetwork.org/</a:t>
            </a:r>
            <a:endParaRPr lang="bg-BG" dirty="0" smtClean="0"/>
          </a:p>
          <a:p>
            <a:pPr marL="361950" indent="0">
              <a:buNone/>
            </a:pPr>
            <a:r>
              <a:rPr lang="en-US" dirty="0">
                <a:hlinkClick r:id="rId4"/>
              </a:rPr>
              <a:t>http://footprint.wwf.org.uk</a:t>
            </a:r>
            <a:r>
              <a:rPr lang="en-US" dirty="0" smtClean="0">
                <a:hlinkClick r:id="rId4"/>
              </a:rPr>
              <a:t>/</a:t>
            </a: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 smtClean="0"/>
              <a:t>2. Започнете да прилагате лесни и полезни правила в ежедневието.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95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ЕКОЛОГИЧЕН ОТПЕЧАТЪК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179512" y="119675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006600"/>
                </a:solidFill>
              </a:rPr>
              <a:t>Единица </a:t>
            </a:r>
            <a:r>
              <a:rPr lang="ru-RU" sz="2000" dirty="0">
                <a:solidFill>
                  <a:srgbClr val="006600"/>
                </a:solidFill>
              </a:rPr>
              <a:t>площ биологично продуктивна земя и море, която хората използват, за да получат ресурсите, които консумират и която абсорбира техните </a:t>
            </a:r>
            <a:r>
              <a:rPr lang="ru-RU" sz="2000" dirty="0" smtClean="0">
                <a:solidFill>
                  <a:srgbClr val="006600"/>
                </a:solidFill>
              </a:rPr>
              <a:t>отпадъци</a:t>
            </a:r>
            <a:endParaRPr lang="bg-BG" sz="2000" dirty="0"/>
          </a:p>
        </p:txBody>
      </p:sp>
      <p:sp>
        <p:nvSpPr>
          <p:cNvPr id="4" name="Rectangle 3"/>
          <p:cNvSpPr/>
          <p:nvPr/>
        </p:nvSpPr>
        <p:spPr>
          <a:xfrm>
            <a:off x="827584" y="2294732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6600"/>
                </a:solidFill>
              </a:rPr>
              <a:t>Биологично продуктивна </a:t>
            </a:r>
            <a:r>
              <a:rPr lang="ru-RU" sz="2000" dirty="0" smtClean="0">
                <a:solidFill>
                  <a:srgbClr val="006600"/>
                </a:solidFill>
              </a:rPr>
              <a:t>площ	 - 12 </a:t>
            </a:r>
            <a:r>
              <a:rPr lang="ru-RU" sz="2000" dirty="0">
                <a:solidFill>
                  <a:srgbClr val="006600"/>
                </a:solidFill>
              </a:rPr>
              <a:t>млрд. </a:t>
            </a:r>
            <a:r>
              <a:rPr lang="ru-RU" sz="2000" dirty="0" smtClean="0">
                <a:solidFill>
                  <a:srgbClr val="006600"/>
                </a:solidFill>
              </a:rPr>
              <a:t>гха</a:t>
            </a:r>
            <a:endParaRPr lang="ru-RU" sz="2000" dirty="0">
              <a:solidFill>
                <a:srgbClr val="006600"/>
              </a:solidFill>
            </a:endParaRPr>
          </a:p>
          <a:p>
            <a:r>
              <a:rPr lang="ru-RU" sz="2000" dirty="0" smtClean="0">
                <a:solidFill>
                  <a:srgbClr val="006600"/>
                </a:solidFill>
              </a:rPr>
              <a:t>Обща </a:t>
            </a:r>
            <a:r>
              <a:rPr lang="ru-RU" sz="2000" dirty="0">
                <a:solidFill>
                  <a:srgbClr val="006600"/>
                </a:solidFill>
              </a:rPr>
              <a:t>площ на земята </a:t>
            </a:r>
            <a:r>
              <a:rPr lang="ru-RU" sz="2000" dirty="0" smtClean="0">
                <a:solidFill>
                  <a:srgbClr val="006600"/>
                </a:solidFill>
              </a:rPr>
              <a:t>		 - 51 </a:t>
            </a:r>
            <a:r>
              <a:rPr lang="ru-RU" sz="2000" dirty="0">
                <a:solidFill>
                  <a:srgbClr val="006600"/>
                </a:solidFill>
              </a:rPr>
              <a:t>млрд. </a:t>
            </a:r>
            <a:r>
              <a:rPr lang="ru-RU" sz="2000" dirty="0" smtClean="0">
                <a:solidFill>
                  <a:srgbClr val="006600"/>
                </a:solidFill>
              </a:rPr>
              <a:t>ха</a:t>
            </a:r>
            <a:endParaRPr lang="ru-RU" sz="2000" dirty="0">
              <a:solidFill>
                <a:srgbClr val="006600"/>
              </a:solidFill>
            </a:endParaRPr>
          </a:p>
          <a:p>
            <a:r>
              <a:rPr lang="ru-RU" sz="2000" dirty="0" smtClean="0">
                <a:solidFill>
                  <a:srgbClr val="006600"/>
                </a:solidFill>
              </a:rPr>
              <a:t>Население </a:t>
            </a:r>
            <a:r>
              <a:rPr lang="ru-RU" sz="2000" dirty="0">
                <a:solidFill>
                  <a:srgbClr val="006600"/>
                </a:solidFill>
              </a:rPr>
              <a:t>на </a:t>
            </a:r>
            <a:r>
              <a:rPr lang="ru-RU" sz="2000" dirty="0" smtClean="0">
                <a:solidFill>
                  <a:srgbClr val="006600"/>
                </a:solidFill>
              </a:rPr>
              <a:t>земята		 -   7 </a:t>
            </a:r>
            <a:r>
              <a:rPr lang="ru-RU" sz="2000" dirty="0">
                <a:solidFill>
                  <a:srgbClr val="006600"/>
                </a:solidFill>
              </a:rPr>
              <a:t>млрд. души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1640" y="3340111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На </a:t>
            </a:r>
            <a:r>
              <a:rPr lang="ru-RU" sz="2000" b="1" dirty="0">
                <a:solidFill>
                  <a:srgbClr val="006600"/>
                </a:solidFill>
              </a:rPr>
              <a:t>всеки човек днес се полагат </a:t>
            </a:r>
            <a:r>
              <a:rPr lang="ru-RU" sz="2000" b="1" dirty="0">
                <a:solidFill>
                  <a:srgbClr val="FF0000"/>
                </a:solidFill>
              </a:rPr>
              <a:t>1,7 </a:t>
            </a:r>
            <a:r>
              <a:rPr lang="ru-RU" sz="2000" b="1" dirty="0" smtClean="0">
                <a:solidFill>
                  <a:srgbClr val="FF0000"/>
                </a:solidFill>
              </a:rPr>
              <a:t>гха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5" y="4122946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НО, РЕАЛНО измерено:</a:t>
            </a:r>
          </a:p>
          <a:p>
            <a:endParaRPr lang="ru-RU" dirty="0" smtClean="0">
              <a:solidFill>
                <a:srgbClr val="006600"/>
              </a:solidFill>
            </a:endParaRPr>
          </a:p>
          <a:p>
            <a:r>
              <a:rPr lang="ru-RU" dirty="0" smtClean="0">
                <a:solidFill>
                  <a:srgbClr val="006600"/>
                </a:solidFill>
              </a:rPr>
              <a:t>Средно</a:t>
            </a:r>
            <a:r>
              <a:rPr lang="ru-RU" dirty="0">
                <a:solidFill>
                  <a:srgbClr val="006600"/>
                </a:solidFill>
              </a:rPr>
              <a:t>	</a:t>
            </a:r>
            <a:r>
              <a:rPr lang="ru-RU" dirty="0" smtClean="0">
                <a:solidFill>
                  <a:srgbClr val="006600"/>
                </a:solidFill>
              </a:rPr>
              <a:t>на човек	</a:t>
            </a:r>
            <a:r>
              <a:rPr lang="ru-RU" dirty="0">
                <a:solidFill>
                  <a:srgbClr val="006600"/>
                </a:solidFill>
              </a:rPr>
              <a:t>	</a:t>
            </a:r>
            <a:r>
              <a:rPr lang="ru-RU" b="1" dirty="0">
                <a:solidFill>
                  <a:srgbClr val="FF0000"/>
                </a:solidFill>
              </a:rPr>
              <a:t>2,7 гха</a:t>
            </a:r>
          </a:p>
          <a:p>
            <a:r>
              <a:rPr lang="ru-RU" dirty="0">
                <a:solidFill>
                  <a:srgbClr val="006600"/>
                </a:solidFill>
              </a:rPr>
              <a:t>Европеец	</a:t>
            </a:r>
            <a:r>
              <a:rPr lang="ru-RU" dirty="0" smtClean="0">
                <a:solidFill>
                  <a:srgbClr val="0066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FF0000"/>
                </a:solidFill>
              </a:rPr>
              <a:t>,7 гха</a:t>
            </a:r>
          </a:p>
          <a:p>
            <a:r>
              <a:rPr lang="ru-RU" dirty="0">
                <a:solidFill>
                  <a:srgbClr val="006600"/>
                </a:solidFill>
              </a:rPr>
              <a:t>Американец	</a:t>
            </a:r>
            <a:r>
              <a:rPr lang="ru-RU" dirty="0" smtClean="0">
                <a:solidFill>
                  <a:srgbClr val="0066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8,0 </a:t>
            </a:r>
            <a:r>
              <a:rPr lang="ru-RU" b="1" dirty="0">
                <a:solidFill>
                  <a:srgbClr val="FF0000"/>
                </a:solidFill>
              </a:rPr>
              <a:t>гха</a:t>
            </a:r>
          </a:p>
          <a:p>
            <a:r>
              <a:rPr lang="ru-RU" dirty="0">
                <a:solidFill>
                  <a:srgbClr val="006600"/>
                </a:solidFill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151" y="3740221"/>
            <a:ext cx="4304149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 СТРЯСКАЩИЯТ ИЗВОД Е: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02534"/>
            <a:ext cx="8471284" cy="648072"/>
          </a:xfrm>
        </p:spPr>
        <p:txBody>
          <a:bodyPr/>
          <a:lstStyle/>
          <a:p>
            <a:pPr marL="0" indent="0" algn="ctr">
              <a:buNone/>
            </a:pPr>
            <a:r>
              <a:rPr lang="bg-BG" b="1" dirty="0">
                <a:solidFill>
                  <a:srgbClr val="FF0000"/>
                </a:solidFill>
              </a:rPr>
              <a:t>Оставяме прекалено голям отпечатък!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9772" y="2765610"/>
            <a:ext cx="4104456" cy="4104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6922" y="219138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sz="2800" b="1" dirty="0">
                <a:solidFill>
                  <a:srgbClr val="FF0000"/>
                </a:solidFill>
              </a:rPr>
              <a:t>Нужни</a:t>
            </a:r>
            <a:r>
              <a:rPr lang="de-DE" altLang="bg-BG" sz="2800" b="1" dirty="0">
                <a:solidFill>
                  <a:srgbClr val="FF0000"/>
                </a:solidFill>
              </a:rPr>
              <a:t> </a:t>
            </a:r>
            <a:r>
              <a:rPr lang="bg-BG" altLang="bg-BG" sz="2800" b="1" dirty="0">
                <a:solidFill>
                  <a:srgbClr val="FF0000"/>
                </a:solidFill>
              </a:rPr>
              <a:t>са ни </a:t>
            </a:r>
            <a:r>
              <a:rPr lang="de-DE" altLang="bg-BG" sz="2800" b="1" dirty="0">
                <a:solidFill>
                  <a:srgbClr val="FF0000"/>
                </a:solidFill>
              </a:rPr>
              <a:t>3</a:t>
            </a:r>
            <a:r>
              <a:rPr lang="de-DE" altLang="bg-BG" sz="3200" b="1" dirty="0">
                <a:solidFill>
                  <a:srgbClr val="FF0000"/>
                </a:solidFill>
              </a:rPr>
              <a:t> </a:t>
            </a:r>
            <a:r>
              <a:rPr lang="bg-BG" altLang="bg-BG" sz="2800" b="1" dirty="0">
                <a:solidFill>
                  <a:srgbClr val="FF0000"/>
                </a:solidFill>
              </a:rPr>
              <a:t>планети</a:t>
            </a:r>
            <a:r>
              <a:rPr lang="de-DE" altLang="bg-BG" sz="3200" b="1" dirty="0">
                <a:solidFill>
                  <a:srgbClr val="FF0000"/>
                </a:solidFill>
              </a:rPr>
              <a:t>!</a:t>
            </a:r>
            <a:endParaRPr lang="bg-B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 ДА ПОМОГНЕМ НИЕ?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1. Като намалим отпадъците си.</a:t>
            </a:r>
          </a:p>
          <a:p>
            <a:pPr marL="0" indent="0">
              <a:buNone/>
            </a:pPr>
            <a:r>
              <a:rPr lang="bg-BG" dirty="0" smtClean="0"/>
              <a:t>2. Като пестим вода.</a:t>
            </a:r>
          </a:p>
          <a:p>
            <a:pPr marL="0" indent="0">
              <a:buNone/>
            </a:pPr>
            <a:r>
              <a:rPr lang="bg-BG" dirty="0" smtClean="0"/>
              <a:t>3. Като пестим електроенергия.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6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014"/>
            <a:ext cx="8363272" cy="1143000"/>
          </a:xfrm>
        </p:spPr>
        <p:txBody>
          <a:bodyPr/>
          <a:lstStyle/>
          <a:p>
            <a:r>
              <a:rPr lang="bg-BG" dirty="0" smtClean="0"/>
              <a:t>ОТПАДЪЦИТЕ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05454"/>
            <a:ext cx="6840760" cy="38164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bg-BG" dirty="0" smtClean="0"/>
              <a:t>БОКЛУК ИЛИ РЕСУРС?</a:t>
            </a:r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bg-BG" dirty="0" smtClean="0"/>
              <a:t>Годишно всеки от нас изхвърля 446 кг. </a:t>
            </a:r>
          </a:p>
          <a:p>
            <a:pPr marL="0" indent="0" algn="ctr">
              <a:buNone/>
            </a:pPr>
            <a:r>
              <a:rPr lang="bg-BG" dirty="0" smtClean="0"/>
              <a:t>318 кг. от тях се депонират при средно за </a:t>
            </a:r>
          </a:p>
          <a:p>
            <a:pPr marL="0" indent="0" algn="ctr">
              <a:buNone/>
            </a:pPr>
            <a:r>
              <a:rPr lang="bg-BG" dirty="0" smtClean="0"/>
              <a:t>Европа 162 кг.</a:t>
            </a:r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dirty="0" smtClean="0"/>
              <a:t>КАК ДА  НАМАЛИМ ТОВА КОЛИЧЕСТВО?</a:t>
            </a:r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29447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879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isle-hell.jpg (1600×1067)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Emil Georgiev\Desktop\Background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32" b="32796"/>
          <a:stretch/>
        </p:blipFill>
        <p:spPr bwMode="auto">
          <a:xfrm>
            <a:off x="-10345" y="0"/>
            <a:ext cx="916691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7304" y="980728"/>
            <a:ext cx="1490520" cy="369332"/>
          </a:xfrm>
          <a:prstGeom prst="rect">
            <a:avLst/>
          </a:prstGeom>
          <a:solidFill>
            <a:srgbClr val="FF0000">
              <a:alpha val="86000"/>
            </a:srgb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месеца</a:t>
            </a:r>
            <a:endParaRPr lang="bg-B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7304" y="2276872"/>
            <a:ext cx="2138592" cy="369332"/>
          </a:xfrm>
          <a:prstGeom prst="rect">
            <a:avLst/>
          </a:prstGeom>
          <a:solidFill>
            <a:srgbClr val="FF0000">
              <a:alpha val="86000"/>
            </a:srgb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</a:t>
            </a: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</a:t>
            </a:r>
            <a:endParaRPr lang="bg-B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3577416"/>
            <a:ext cx="3096344" cy="369332"/>
          </a:xfrm>
          <a:prstGeom prst="rect">
            <a:avLst/>
          </a:prstGeom>
          <a:solidFill>
            <a:srgbClr val="FF0000">
              <a:alpha val="86000"/>
            </a:srgb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 </a:t>
            </a: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</a:t>
            </a:r>
            <a:endParaRPr lang="bg-B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5003884"/>
            <a:ext cx="6480720" cy="369332"/>
          </a:xfrm>
          <a:prstGeom prst="rect">
            <a:avLst/>
          </a:prstGeom>
          <a:solidFill>
            <a:srgbClr val="FF0000">
              <a:alpha val="86000"/>
            </a:srgb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 </a:t>
            </a: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години</a:t>
            </a:r>
            <a:endParaRPr lang="bg-B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Users\Emil Georgiev\Desktop\Background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" t="15732" r="82396" b="32796"/>
          <a:stretch/>
        </p:blipFill>
        <p:spPr bwMode="auto">
          <a:xfrm>
            <a:off x="-10344" y="0"/>
            <a:ext cx="15876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41277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картон</a:t>
            </a:r>
            <a:endParaRPr lang="bg-BG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298766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пластмаса</a:t>
            </a:r>
            <a:endParaRPr lang="bg-BG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4314582"/>
            <a:ext cx="1245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алуминий</a:t>
            </a:r>
            <a:endParaRPr lang="bg-BG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573325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стъкло</a:t>
            </a:r>
            <a:endParaRPr lang="bg-BG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9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il Georgiev\Desktop\Background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32" b="32796"/>
          <a:stretch/>
        </p:blipFill>
        <p:spPr bwMode="auto">
          <a:xfrm>
            <a:off x="-10345" y="0"/>
            <a:ext cx="9166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345" y="-14028"/>
            <a:ext cx="9154346" cy="689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634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НАШИЯТ ОТПЕЧАТЪК</vt:lpstr>
      <vt:lpstr>ЕКОЛОГИЧЕН ОТПЕЧАТЪК</vt:lpstr>
      <vt:lpstr>И СТРЯСКАЩИЯТ ИЗВОД Е:</vt:lpstr>
      <vt:lpstr>КАК ДА ПОМОГНЕМ НИЕ?</vt:lpstr>
      <vt:lpstr>ОТПАДЪЦИТЕ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ВОДАТА – този безценен ресурс</vt:lpstr>
      <vt:lpstr>СЪВЕТИ ЗА ПЕСТЕНЕ НА ВОДА:</vt:lpstr>
      <vt:lpstr>ЕНЕРГИЯТА</vt:lpstr>
      <vt:lpstr>СЪВЕТИ ЗА ПЕСТЕНЕ НА ЕНЕРГИЯ:</vt:lpstr>
      <vt:lpstr>А ето и няколко съвсем лесно приложими съвета:</vt:lpstr>
      <vt:lpstr>НАЙ-ВАЖНОТО:</vt:lpstr>
      <vt:lpstr>БЛАГОДАРЯ ЗА ВНИМАНИЕТО!</vt:lpstr>
      <vt:lpstr>КАКВО ДА ПРАВИМ?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 Georgiev</dc:creator>
  <cp:lastModifiedBy>JNV</cp:lastModifiedBy>
  <cp:revision>101</cp:revision>
  <dcterms:created xsi:type="dcterms:W3CDTF">2014-09-23T04:49:38Z</dcterms:created>
  <dcterms:modified xsi:type="dcterms:W3CDTF">2015-11-25T10:00:50Z</dcterms:modified>
</cp:coreProperties>
</file>